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2" r:id="rId2"/>
    <p:sldId id="256" r:id="rId3"/>
    <p:sldId id="415" r:id="rId4"/>
    <p:sldId id="413" r:id="rId5"/>
    <p:sldId id="417" r:id="rId6"/>
    <p:sldId id="416" r:id="rId7"/>
    <p:sldId id="418" r:id="rId8"/>
    <p:sldId id="419" r:id="rId9"/>
    <p:sldId id="420" r:id="rId10"/>
    <p:sldId id="414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0066"/>
    <a:srgbClr val="FF33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46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F1EF28-718F-43A4-94EA-5239D0C0F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3B276E0-C3DB-46E3-B82C-17321BEA0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55712D-8F5F-44A7-8D05-AADFB69F8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880C-054F-4CEC-9394-27AB36DAE1C7}" type="datetimeFigureOut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31A825-D426-4A7E-874D-470185792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D384D4-3B0C-40A9-B9DB-438B0324F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0AE0-A6EE-4167-A97D-B43AA57654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1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1C518E-E670-406F-91BB-37DF0BA30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FD27C7-2BEB-46E5-BCFF-C2A2AE226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99CBC6-66B5-421F-923F-E56326F28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880C-054F-4CEC-9394-27AB36DAE1C7}" type="datetimeFigureOut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B63A92-8F8D-417B-9F77-253EEEC1D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C6F1ED-C21F-4BA2-A5A5-826C32DD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0AE0-A6EE-4167-A97D-B43AA57654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09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D24DBE-549A-44EB-BC9B-6A8DCB594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39A5AA5-3F37-408B-8E15-219F30333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F7F245-A5B5-47A3-AB08-159084DCD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880C-054F-4CEC-9394-27AB36DAE1C7}" type="datetimeFigureOut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C7AC00-572C-4BBB-84D8-0A8CF646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917DD6-CA8C-4F8E-B615-DCA0A9CB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0AE0-A6EE-4167-A97D-B43AA57654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6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477828-11F4-44D0-87E2-E6301EBEF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6E0705-C392-49EC-9E34-CA7945F45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C1B4F9-B103-49AD-BCC5-949DC2B35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880C-054F-4CEC-9394-27AB36DAE1C7}" type="datetimeFigureOut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0A657A-A5D7-4A89-8EF3-5AB795D18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42E5DC-1615-41B2-BBFF-22BF23B6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0AE0-A6EE-4167-A97D-B43AA57654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71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81952C-F776-40C8-8836-6BA9AF161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512C49A-46F4-447E-BC19-2D61EFD22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1FD347-A371-48D6-BCF1-6CA77D50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880C-054F-4CEC-9394-27AB36DAE1C7}" type="datetimeFigureOut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36BBC5-F466-44C6-AE2E-4356465D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069BE1-2097-431F-A52E-41CECFAE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0AE0-A6EE-4167-A97D-B43AA57654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32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1E9DAB-8992-4E4D-ABA6-DB5432CF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5B9B52-7F90-47E6-8828-7BCE5C839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3C0D056-6AC2-4AB2-B110-50D9B0F81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0195DE1-14CB-4A00-AA1F-0CE4A9152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880C-054F-4CEC-9394-27AB36DAE1C7}" type="datetimeFigureOut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2629451-D9F8-4AAD-9D04-4B1A07CD6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B2FD3ED-CACA-492D-9823-699D3722F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0AE0-A6EE-4167-A97D-B43AA57654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0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1E3DE0-4414-409B-88A8-4D8A89CEC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14D14E-6330-4BEF-887E-518AC550F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15B1834-C731-4750-A6B8-2973BA8BE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F4E3494-2F2F-4CE3-832C-222A82729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8761639-8785-4880-BFA1-C2459C90B5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CA5F1CC-2B7D-46BF-8D02-98FFFC4A6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880C-054F-4CEC-9394-27AB36DAE1C7}" type="datetimeFigureOut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4F3055E-110C-4C66-A616-34036C83F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7473C59-94EC-419D-8395-123E65C39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0AE0-A6EE-4167-A97D-B43AA57654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652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D45B39-40DC-4661-AF23-CAB73E00A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E91630A-3F3A-40A7-ACA6-EF49C887C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880C-054F-4CEC-9394-27AB36DAE1C7}" type="datetimeFigureOut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80B9F07-E6B8-43B2-B664-200C7816B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523D5FE-B37E-45C0-91B1-27E827AF8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0AE0-A6EE-4167-A97D-B43AA57654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27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5C334ED-112F-4574-A1B1-2FC41A2E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880C-054F-4CEC-9394-27AB36DAE1C7}" type="datetimeFigureOut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F5CFE53-682D-4F70-A8AA-35AF4629D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A09C040-FCB6-434A-BF3F-19E6BE71D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0AE0-A6EE-4167-A97D-B43AA57654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20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161E89-818E-42B7-9D52-174B363BC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356592-5AE5-4C64-94D8-A060DE4AC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0069AAA-4E28-4275-9225-E5CB249B1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9356A8E-930A-4310-9370-F802EF93D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880C-054F-4CEC-9394-27AB36DAE1C7}" type="datetimeFigureOut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1675A87-5BE9-4474-850D-D98D11F1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E7110AA-B709-4514-905A-8D7C7372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0AE0-A6EE-4167-A97D-B43AA57654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10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D03410-F954-448B-89D1-971008109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CD69C0E-8EC1-4030-AC84-2F23FCB2F0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77D2911-5CA4-4468-98D8-3FFF17F2F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37E26C0-16CE-42CE-8463-EAB042702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880C-054F-4CEC-9394-27AB36DAE1C7}" type="datetimeFigureOut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AE5754-A7DD-4AE4-9F55-C6F3DB6EA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20E032C-9C6D-4AE3-BE64-15D22104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0AE0-A6EE-4167-A97D-B43AA57654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38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D760479-596C-49FC-B02D-35DB2E02F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8B29376-99E7-461E-BC7B-689D3F2F3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DF2F55-531E-4138-AF77-8AD2829CE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880C-054F-4CEC-9394-27AB36DAE1C7}" type="datetimeFigureOut">
              <a:rPr kumimoji="1" lang="ja-JP" altLang="en-US" smtClean="0"/>
              <a:t>2021/5/18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450361-854F-448F-A980-44942E1D6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D32E0F-25FA-48CE-800F-60007A41D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B0AE0-A6EE-4167-A97D-B43AA57654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6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18.mp3"/><Relationship Id="rId7" Type="http://schemas.openxmlformats.org/officeDocument/2006/relationships/image" Target="../media/image16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.emf"/><Relationship Id="rId4" Type="http://schemas.openxmlformats.org/officeDocument/2006/relationships/audio" Target="../media/media18.mp3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.em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6.png"/><Relationship Id="rId5" Type="http://schemas.microsoft.com/office/2007/relationships/media" Target="../media/media4.mp3"/><Relationship Id="rId10" Type="http://schemas.openxmlformats.org/officeDocument/2006/relationships/image" Target="../media/image9.png"/><Relationship Id="rId4" Type="http://schemas.openxmlformats.org/officeDocument/2006/relationships/audio" Target="../media/media3.mp3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6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5" Type="http://schemas.microsoft.com/office/2007/relationships/media" Target="../media/media7.mp3"/><Relationship Id="rId10" Type="http://schemas.openxmlformats.org/officeDocument/2006/relationships/image" Target="../media/image1.emf"/><Relationship Id="rId4" Type="http://schemas.openxmlformats.org/officeDocument/2006/relationships/audio" Target="../media/media6.mp3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9.mp3"/><Relationship Id="rId7" Type="http://schemas.openxmlformats.org/officeDocument/2006/relationships/image" Target="../media/image1.emf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microsoft.com/office/2007/relationships/media" Target="../media/media11.mp3"/><Relationship Id="rId7" Type="http://schemas.openxmlformats.org/officeDocument/2006/relationships/image" Target="../media/image6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1.emf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microsoft.com/office/2007/relationships/media" Target="../media/media14.mp3"/><Relationship Id="rId7" Type="http://schemas.openxmlformats.org/officeDocument/2006/relationships/image" Target="../media/image6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microsoft.com/office/2007/relationships/media" Target="../media/media16.mp3"/><Relationship Id="rId7" Type="http://schemas.openxmlformats.org/officeDocument/2006/relationships/image" Target="../media/image6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5607DD-6AB4-415B-827F-DAA2EEF7F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05" y="497638"/>
            <a:ext cx="11352989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3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『</a:t>
            </a:r>
            <a:r>
              <a:rPr kumimoji="1" lang="ja-JP" altLang="en-US" sz="3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kumimoji="1" lang="en-US" altLang="ja-JP" sz="3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kumimoji="1" lang="ja-JP" altLang="en-US" sz="3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年度版 </a:t>
            </a:r>
            <a:r>
              <a:rPr kumimoji="1" lang="en-US" altLang="ja-JP" sz="3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VISTA </a:t>
            </a:r>
            <a:r>
              <a:rPr kumimoji="1" lang="ja-JP" altLang="en-US" sz="3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論理・表現</a:t>
            </a:r>
            <a:r>
              <a:rPr lang="en-US" altLang="ja-JP" sz="3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Ⅰ』</a:t>
            </a:r>
            <a:r>
              <a:rPr lang="ja-JP" altLang="en-US" sz="3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指導書同梱</a:t>
            </a:r>
            <a:br>
              <a:rPr lang="en-US" altLang="ja-JP" sz="3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授業用パワーポイント</a:t>
            </a:r>
            <a:r>
              <a:rPr lang="en-US" altLang="ja-JP" sz="3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3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音声付き</a:t>
            </a:r>
            <a:r>
              <a:rPr lang="en-US" altLang="ja-JP" sz="3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3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サンプル</a:t>
            </a:r>
            <a:endParaRPr kumimoji="1" lang="ja-JP" altLang="en-US" sz="36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11" name="表 11">
            <a:extLst>
              <a:ext uri="{FF2B5EF4-FFF2-40B4-BE49-F238E27FC236}">
                <a16:creationId xmlns:a16="http://schemas.microsoft.com/office/drawing/2014/main" id="{835D3C3F-81F1-4725-B193-E8FF651CDA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1644" y="248538"/>
          <a:ext cx="1623196" cy="274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23196">
                  <a:extLst>
                    <a:ext uri="{9D8B030D-6E8A-4147-A177-3AD203B41FA5}">
                      <a16:colId xmlns:a16="http://schemas.microsoft.com/office/drawing/2014/main" val="2396626665"/>
                    </a:ext>
                  </a:extLst>
                </a:gridCol>
              </a:tblGrid>
              <a:tr h="2659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altLang="ja-JP" sz="1200" b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04</a:t>
                      </a:r>
                      <a:r>
                        <a:rPr lang="ja-JP" altLang="ja-JP" sz="1200" b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教・内容解説資料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292380"/>
                  </a:ext>
                </a:extLst>
              </a:tr>
            </a:tbl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0CDAA527-3F9E-4701-A74E-973FE604D0D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465" y="6412548"/>
            <a:ext cx="798195" cy="2654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11">
            <a:extLst>
              <a:ext uri="{FF2B5EF4-FFF2-40B4-BE49-F238E27FC236}">
                <a16:creationId xmlns:a16="http://schemas.microsoft.com/office/drawing/2014/main" id="{0C923045-0369-4E74-8317-E7DBBA7968F5}"/>
              </a:ext>
            </a:extLst>
          </p:cNvPr>
          <p:cNvSpPr txBox="1"/>
          <p:nvPr/>
        </p:nvSpPr>
        <p:spPr>
          <a:xfrm>
            <a:off x="8775585" y="6392183"/>
            <a:ext cx="2426880" cy="3746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000"/>
              </a:lnSpc>
            </a:pPr>
            <a:r>
              <a:rPr lang="ja-JP" sz="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＊この資料は、一般社団法人教科書協会「教科書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101600" algn="just">
              <a:lnSpc>
                <a:spcPts val="1000"/>
              </a:lnSpc>
            </a:pPr>
            <a:r>
              <a:rPr lang="ja-JP" sz="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発行者行動規範」に則って作成しております。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D625EAF4-8A09-425F-844A-9190E78F459A}"/>
              </a:ext>
            </a:extLst>
          </p:cNvPr>
          <p:cNvSpPr txBox="1">
            <a:spLocks/>
          </p:cNvSpPr>
          <p:nvPr/>
        </p:nvSpPr>
        <p:spPr>
          <a:xfrm>
            <a:off x="3575050" y="2018404"/>
            <a:ext cx="8616950" cy="1137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b="0" i="0" u="none" strike="noStrike" baseline="0" dirty="0">
                <a:solidFill>
                  <a:srgbClr val="000000"/>
                </a:solidFill>
                <a:latin typeface="游ゴシック Light 見出し"/>
              </a:rPr>
              <a:t>効果的でテンポがよい</a:t>
            </a:r>
            <a:r>
              <a:rPr lang="ja-JP" altLang="en-US" sz="2000" b="0" i="0" u="none" strike="noStrike" baseline="0" dirty="0">
                <a:solidFill>
                  <a:srgbClr val="FF339A"/>
                </a:solidFill>
                <a:latin typeface="游ゴシック Light 見出し"/>
              </a:rPr>
              <a:t>「言語活動」「文法指導」</a:t>
            </a:r>
            <a:r>
              <a:rPr lang="ja-JP" altLang="en-US" sz="2000" dirty="0">
                <a:solidFill>
                  <a:srgbClr val="000000"/>
                </a:solidFill>
                <a:latin typeface="游ゴシック Light 見出し"/>
              </a:rPr>
              <a:t>の両方ができる授業用のパワーポイントデータです。</a:t>
            </a:r>
            <a:endParaRPr lang="en-US" altLang="ja-JP" sz="2000" dirty="0">
              <a:solidFill>
                <a:srgbClr val="000000"/>
              </a:solidFill>
              <a:latin typeface="游ゴシック Light 見出し"/>
            </a:endParaRPr>
          </a:p>
          <a:p>
            <a:pPr algn="l"/>
            <a:r>
              <a:rPr lang="ja-JP" altLang="en-US" sz="2000" b="0" i="0" u="none" strike="noStrike" baseline="0" dirty="0">
                <a:solidFill>
                  <a:srgbClr val="000000"/>
                </a:solidFill>
                <a:latin typeface="游ゴシック Light 見出し"/>
              </a:rPr>
              <a:t>音声付きで、作り替え自在です。</a:t>
            </a:r>
            <a:endParaRPr lang="en-US" altLang="ja-JP" sz="2000" b="0" i="0" u="none" strike="noStrike" baseline="0" dirty="0">
              <a:solidFill>
                <a:srgbClr val="000000"/>
              </a:solidFill>
              <a:latin typeface="游ゴシック Light 見出し"/>
            </a:endParaRPr>
          </a:p>
          <a:p>
            <a:pPr algn="l"/>
            <a:endParaRPr lang="ja-JP" altLang="en-US" sz="2000" dirty="0">
              <a:latin typeface="游ゴシック Light 見出し"/>
            </a:endParaRPr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03831091-0D38-4029-989A-E869EC7D1CAF}"/>
              </a:ext>
            </a:extLst>
          </p:cNvPr>
          <p:cNvSpPr txBox="1">
            <a:spLocks/>
          </p:cNvSpPr>
          <p:nvPr/>
        </p:nvSpPr>
        <p:spPr>
          <a:xfrm>
            <a:off x="3944909" y="6037898"/>
            <a:ext cx="8055751" cy="265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ja-JP" altLang="en-US" sz="1050" b="0" i="0" u="none" strike="noStrike" baseline="0" dirty="0">
                <a:solidFill>
                  <a:srgbClr val="000000"/>
                </a:solidFill>
                <a:latin typeface="游ゴシック Light 見出し"/>
              </a:rPr>
              <a:t>サンプルは </a:t>
            </a:r>
            <a:r>
              <a:rPr lang="en-US" altLang="ja-JP" sz="1050" b="0" i="0" u="none" strike="noStrike" baseline="0" dirty="0">
                <a:solidFill>
                  <a:srgbClr val="000000"/>
                </a:solidFill>
                <a:latin typeface="游ゴシック Light 見出し"/>
              </a:rPr>
              <a:t>LESSON</a:t>
            </a:r>
            <a:r>
              <a:rPr lang="ja-JP" altLang="en-US" sz="1050" dirty="0">
                <a:solidFill>
                  <a:srgbClr val="000000"/>
                </a:solidFill>
                <a:latin typeface="游ゴシック Light 見出し"/>
              </a:rPr>
              <a:t> </a:t>
            </a:r>
            <a:r>
              <a:rPr lang="en-US" altLang="ja-JP" sz="1050" dirty="0">
                <a:solidFill>
                  <a:srgbClr val="000000"/>
                </a:solidFill>
                <a:latin typeface="游ゴシック Light 見出し"/>
              </a:rPr>
              <a:t>12</a:t>
            </a:r>
            <a:r>
              <a:rPr lang="ja-JP" altLang="en-US" sz="1050" dirty="0">
                <a:solidFill>
                  <a:srgbClr val="000000"/>
                </a:solidFill>
                <a:latin typeface="游ゴシック Light 見出し"/>
              </a:rPr>
              <a:t>より抜粋。掲載の内容はすべて開発中のものです。</a:t>
            </a:r>
            <a:endParaRPr lang="ja-JP" altLang="en-US" sz="1050" b="0" i="0" u="none" strike="noStrike" baseline="0" dirty="0">
              <a:solidFill>
                <a:srgbClr val="000000"/>
              </a:solidFill>
              <a:latin typeface="游ゴシック Light 見出し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8E3709B-7E0F-45EF-BE36-543B06AD4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909" y="3260665"/>
            <a:ext cx="8055752" cy="259047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AF98CC6-F4A9-4FB8-BED0-360D73C6A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44" y="2072301"/>
            <a:ext cx="3047302" cy="42880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4909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72775" y="1455833"/>
            <a:ext cx="98696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ja-JP" sz="4400" b="1" dirty="0"/>
              <a:t>1. He studied hard </a:t>
            </a:r>
            <a:r>
              <a:rPr lang="en-US" altLang="ja-JP" sz="4400" b="1" dirty="0">
                <a:solidFill>
                  <a:srgbClr val="FF0000"/>
                </a:solidFill>
              </a:rPr>
              <a:t>to pass </a:t>
            </a:r>
            <a:r>
              <a:rPr lang="en-US" altLang="ja-JP" sz="4400" b="1" dirty="0"/>
              <a:t>the exam. 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25784" y="2328418"/>
            <a:ext cx="106388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FF6600"/>
                </a:solidFill>
              </a:rPr>
              <a:t>［</a:t>
            </a:r>
            <a:r>
              <a:rPr lang="zh-TW" altLang="en-US" sz="3200" b="1" dirty="0">
                <a:solidFill>
                  <a:srgbClr val="FF66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不定詞（副詞的用法）</a:t>
            </a:r>
            <a:r>
              <a:rPr lang="zh-TW" altLang="en-US" sz="3200" b="1" dirty="0">
                <a:solidFill>
                  <a:srgbClr val="FF6600"/>
                </a:solidFill>
              </a:rPr>
              <a:t>］ </a:t>
            </a:r>
            <a:endParaRPr lang="en-US" altLang="zh-TW" sz="3200" b="1" dirty="0">
              <a:solidFill>
                <a:srgbClr val="FF6600"/>
              </a:solidFill>
            </a:endParaRPr>
          </a:p>
          <a:p>
            <a:r>
              <a:rPr lang="ja-JP" altLang="en-US" sz="2800" dirty="0"/>
              <a:t>（彼は，試験に合格するために一生懸命勉強した。）</a:t>
            </a:r>
            <a:endParaRPr lang="en-US" altLang="ja-JP" sz="28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D77373B-80B6-4516-941A-4EE6AE695ACA}"/>
              </a:ext>
            </a:extLst>
          </p:cNvPr>
          <p:cNvSpPr/>
          <p:nvPr/>
        </p:nvSpPr>
        <p:spPr>
          <a:xfrm>
            <a:off x="416186" y="3615990"/>
            <a:ext cx="105366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/>
              <a:t>「～するために」という行動の</a:t>
            </a:r>
            <a:r>
              <a:rPr lang="ja-JP" altLang="en-US" sz="3200" b="1" dirty="0"/>
              <a:t>目的</a:t>
            </a:r>
            <a:r>
              <a:rPr lang="ja-JP" altLang="en-US" sz="3200" dirty="0"/>
              <a:t>を表すときには，</a:t>
            </a:r>
            <a:r>
              <a:rPr lang="en-US" altLang="ja-JP" sz="3200" dirty="0"/>
              <a:t>〈</a:t>
            </a:r>
            <a:r>
              <a:rPr lang="en-US" altLang="ja-JP" sz="3200" b="1" dirty="0"/>
              <a:t>to </a:t>
            </a:r>
            <a:r>
              <a:rPr lang="ja-JP" altLang="en-US" sz="3200" b="1" dirty="0"/>
              <a:t>＋ 動詞の原形</a:t>
            </a:r>
            <a:r>
              <a:rPr lang="en-US" altLang="ja-JP" sz="3200" b="1" dirty="0"/>
              <a:t>〉</a:t>
            </a:r>
            <a:r>
              <a:rPr lang="ja-JP" altLang="en-US" sz="3200" dirty="0"/>
              <a:t>（不定詞）を使います。</a:t>
            </a:r>
            <a:endParaRPr lang="en-US" altLang="ja-JP" sz="32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E34EFE2-017D-418A-A617-2BE7516E5F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" y="1300707"/>
            <a:ext cx="771412" cy="87495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A43FC30-32F6-47DC-8DB8-1857AD05F5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4014" y="4869769"/>
            <a:ext cx="6484883" cy="176507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F3E0C83-8AE3-4A2B-A318-0BE2AE472E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0" y="286229"/>
            <a:ext cx="5525993" cy="920998"/>
          </a:xfrm>
          <a:prstGeom prst="rect">
            <a:avLst/>
          </a:prstGeom>
        </p:spPr>
      </p:pic>
      <p:pic>
        <p:nvPicPr>
          <p:cNvPr id="5" name="grammar for communication">
            <a:hlinkClick r:id="" action="ppaction://media"/>
            <a:extLst>
              <a:ext uri="{FF2B5EF4-FFF2-40B4-BE49-F238E27FC236}">
                <a16:creationId xmlns:a16="http://schemas.microsoft.com/office/drawing/2014/main" id="{4D1FD508-D004-41E1-84C1-6240120B93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07575" y="503047"/>
            <a:ext cx="487362" cy="487362"/>
          </a:xfrm>
          <a:prstGeom prst="rect">
            <a:avLst/>
          </a:prstGeom>
        </p:spPr>
      </p:pic>
      <p:pic>
        <p:nvPicPr>
          <p:cNvPr id="7" name="G for C 例文">
            <a:hlinkClick r:id="" action="ppaction://media"/>
            <a:extLst>
              <a:ext uri="{FF2B5EF4-FFF2-40B4-BE49-F238E27FC236}">
                <a16:creationId xmlns:a16="http://schemas.microsoft.com/office/drawing/2014/main" id="{2D0BA2CF-F6DE-4218-A5D0-8B313F0955B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79528" y="1550705"/>
            <a:ext cx="487363" cy="48736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7D81BB4-8F59-4A42-A0BC-6CADE1793ECC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465" y="6412548"/>
            <a:ext cx="798195" cy="265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92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5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8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9" name="図 8" descr="海に浮かぶ島&#10;&#10;自動的に生成された説明">
            <a:extLst>
              <a:ext uri="{FF2B5EF4-FFF2-40B4-BE49-F238E27FC236}">
                <a16:creationId xmlns:a16="http://schemas.microsoft.com/office/drawing/2014/main" id="{A3A7C9F6-E114-45AB-9BB4-0AC1A677A3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 t="1229" r="1231"/>
          <a:stretch/>
        </p:blipFill>
        <p:spPr>
          <a:xfrm>
            <a:off x="6768935" y="1520042"/>
            <a:ext cx="5284520" cy="4193512"/>
          </a:xfrm>
          <a:prstGeom prst="rect">
            <a:avLst/>
          </a:prstGeom>
        </p:spPr>
      </p:pic>
      <p:pic>
        <p:nvPicPr>
          <p:cNvPr id="7" name="コンテンツ プレースホルダー 6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70551D8C-87AC-4BCC-8560-B21CB0E9A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94" y="2674771"/>
            <a:ext cx="6301689" cy="1508458"/>
          </a:xfrm>
          <a:prstGeom prst="rect">
            <a:avLst/>
          </a:prstGeom>
        </p:spPr>
      </p:pic>
      <p:sp>
        <p:nvSpPr>
          <p:cNvPr id="22" name="Freeform: Shape 17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01_VISTA_LESSON12_タイトル">
            <a:hlinkClick r:id="" action="ppaction://media"/>
            <a:extLst>
              <a:ext uri="{FF2B5EF4-FFF2-40B4-BE49-F238E27FC236}">
                <a16:creationId xmlns:a16="http://schemas.microsoft.com/office/drawing/2014/main" id="{04238A05-449F-4BA2-BB02-9A89E7F1C2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3982005"/>
            <a:ext cx="487363" cy="48736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E556E92-142C-4DD2-A4B0-8D2BB19D1F1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465" y="6412548"/>
            <a:ext cx="798195" cy="265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742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6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795A22-B4B8-4200-8A1A-FD2A1BEAF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667" y="5723525"/>
            <a:ext cx="5478118" cy="1035767"/>
          </a:xfrm>
        </p:spPr>
        <p:txBody>
          <a:bodyPr>
            <a:normAutofit fontScale="90000"/>
          </a:bodyPr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c. Mont-Saint-Michel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コンテンツ プレースホルダー 4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E6A74CE8-D0B8-4E83-982B-83AC3642B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796"/>
            <a:ext cx="4039667" cy="1146393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B0ECC98-0B51-458E-8F7A-A4FD7CFDD7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8" y="1546815"/>
            <a:ext cx="1141031" cy="937274"/>
          </a:xfrm>
          <a:prstGeom prst="rect">
            <a:avLst/>
          </a:prstGeom>
        </p:spPr>
      </p:pic>
      <p:pic>
        <p:nvPicPr>
          <p:cNvPr id="9" name="図 8" descr="水, 屋外, ボート, 家 が含まれている画像&#10;&#10;自動的に生成された説明">
            <a:extLst>
              <a:ext uri="{FF2B5EF4-FFF2-40B4-BE49-F238E27FC236}">
                <a16:creationId xmlns:a16="http://schemas.microsoft.com/office/drawing/2014/main" id="{32196A9F-BFD3-42F7-94C6-DE8D27E841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16" y="1546815"/>
            <a:ext cx="6175568" cy="417671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1526D40-FEFE-4856-AB34-F19EE178BBC9}"/>
              </a:ext>
            </a:extLst>
          </p:cNvPr>
          <p:cNvSpPr txBox="1"/>
          <p:nvPr/>
        </p:nvSpPr>
        <p:spPr>
          <a:xfrm>
            <a:off x="2862470" y="5899638"/>
            <a:ext cx="843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chemeClr val="accent2"/>
                </a:solidFill>
              </a:rPr>
              <a:t>1)</a:t>
            </a:r>
            <a:endParaRPr kumimoji="1" lang="ja-JP" altLang="en-US" sz="4400" b="1" dirty="0">
              <a:solidFill>
                <a:schemeClr val="accent2"/>
              </a:solidFill>
            </a:endParaRPr>
          </a:p>
        </p:txBody>
      </p:sp>
      <p:pic>
        <p:nvPicPr>
          <p:cNvPr id="3" name="startup">
            <a:hlinkClick r:id="" action="ppaction://media"/>
            <a:extLst>
              <a:ext uri="{FF2B5EF4-FFF2-40B4-BE49-F238E27FC236}">
                <a16:creationId xmlns:a16="http://schemas.microsoft.com/office/drawing/2014/main" id="{4023E819-3C86-4CA2-85BF-32AA9BE90E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474232" y="511048"/>
            <a:ext cx="487363" cy="487363"/>
          </a:xfrm>
          <a:prstGeom prst="rect">
            <a:avLst/>
          </a:prstGeom>
        </p:spPr>
      </p:pic>
      <p:pic>
        <p:nvPicPr>
          <p:cNvPr id="4" name="a">
            <a:hlinkClick r:id="" action="ppaction://media"/>
            <a:extLst>
              <a:ext uri="{FF2B5EF4-FFF2-40B4-BE49-F238E27FC236}">
                <a16:creationId xmlns:a16="http://schemas.microsoft.com/office/drawing/2014/main" id="{2F3FED72-6C2B-4D03-9D3B-926A78DFAF0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32471" y="2040120"/>
            <a:ext cx="487362" cy="487362"/>
          </a:xfrm>
          <a:prstGeom prst="rect">
            <a:avLst/>
          </a:prstGeom>
        </p:spPr>
      </p:pic>
      <p:pic>
        <p:nvPicPr>
          <p:cNvPr id="6" name="c mont saint michel">
            <a:hlinkClick r:id="" action="ppaction://media"/>
            <a:extLst>
              <a:ext uri="{FF2B5EF4-FFF2-40B4-BE49-F238E27FC236}">
                <a16:creationId xmlns:a16="http://schemas.microsoft.com/office/drawing/2014/main" id="{DE33C511-BB86-4AB2-B141-E3083E56CE4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83784" y="5991644"/>
            <a:ext cx="487363" cy="48736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CC54370-690C-4AB1-9D14-6AA8577B9F95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465" y="6412548"/>
            <a:ext cx="798195" cy="265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37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522221" y="1744272"/>
            <a:ext cx="9224775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en-US" altLang="ja-JP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you want to go to </a:t>
            </a:r>
          </a:p>
          <a:p>
            <a:pPr lvl="0">
              <a:defRPr/>
            </a:pPr>
            <a:r>
              <a:rPr lang="ja-JP" altLang="en-US" sz="4800" b="1" u="sng" dirty="0">
                <a:solidFill>
                  <a:prstClr val="black"/>
                </a:solidFill>
                <a:uFill>
                  <a:solidFill>
                    <a:srgbClr val="FFC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4800" b="1" u="sng" dirty="0">
                <a:solidFill>
                  <a:prstClr val="black"/>
                </a:solidFill>
                <a:uFill>
                  <a:solidFill>
                    <a:srgbClr val="FFC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Mont-Saint-Michel</a:t>
            </a:r>
            <a:r>
              <a:rPr lang="en-US" altLang="ja-JP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lvl="0" algn="r"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（なぜモン・サン・ミシェルに行きたいの？）</a:t>
            </a:r>
            <a:endParaRPr kumimoji="1" lang="en-US" altLang="ja-JP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612656" y="4166478"/>
            <a:ext cx="9134340" cy="203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　</a:t>
            </a:r>
          </a:p>
          <a:p>
            <a:pPr lvl="0"/>
            <a:r>
              <a:rPr lang="en-US" altLang="ja-JP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go there </a:t>
            </a:r>
          </a:p>
          <a:p>
            <a:pPr lvl="0"/>
            <a:r>
              <a:rPr lang="ja-JP" altLang="en-US" sz="4800" b="1" u="sng" dirty="0">
                <a:solidFill>
                  <a:prstClr val="black"/>
                </a:solidFill>
                <a:uFill>
                  <a:solidFill>
                    <a:srgbClr val="FFC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4800" b="1" u="sng" dirty="0">
                <a:solidFill>
                  <a:prstClr val="black"/>
                </a:solidFill>
                <a:uFill>
                  <a:solidFill>
                    <a:srgbClr val="FFC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to take beautiful pictures</a:t>
            </a:r>
            <a:r>
              <a:rPr lang="en-US" altLang="ja-JP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r"/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（美しい写真を撮るためにそこに行きたいんだ。）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20461F4D-73D7-423B-B73D-7482C9671D30}"/>
              </a:ext>
            </a:extLst>
          </p:cNvPr>
          <p:cNvSpPr/>
          <p:nvPr/>
        </p:nvSpPr>
        <p:spPr>
          <a:xfrm>
            <a:off x="1204170" y="1600653"/>
            <a:ext cx="9835405" cy="2087374"/>
          </a:xfrm>
          <a:prstGeom prst="wedgeRoundRectCallout">
            <a:avLst>
              <a:gd name="adj1" fmla="val -57406"/>
              <a:gd name="adj2" fmla="val 47382"/>
              <a:gd name="adj3" fmla="val 16667"/>
            </a:avLst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5E5FBF21-9C5E-4BCA-9FAD-9ECEE86C4A2A}"/>
              </a:ext>
            </a:extLst>
          </p:cNvPr>
          <p:cNvSpPr/>
          <p:nvPr/>
        </p:nvSpPr>
        <p:spPr>
          <a:xfrm>
            <a:off x="1216907" y="4166478"/>
            <a:ext cx="9835405" cy="2150414"/>
          </a:xfrm>
          <a:prstGeom prst="wedgeRoundRectCallout">
            <a:avLst>
              <a:gd name="adj1" fmla="val 56853"/>
              <a:gd name="adj2" fmla="val 918"/>
              <a:gd name="adj3" fmla="val 16667"/>
            </a:avLst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AF894BB-2F66-40C6-90BE-BC812B2F42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7" y="222136"/>
            <a:ext cx="4619020" cy="900066"/>
          </a:xfrm>
          <a:prstGeom prst="rect">
            <a:avLst/>
          </a:prstGeom>
        </p:spPr>
      </p:pic>
      <p:pic>
        <p:nvPicPr>
          <p:cNvPr id="2" name="key expressions">
            <a:hlinkClick r:id="" action="ppaction://media"/>
            <a:extLst>
              <a:ext uri="{FF2B5EF4-FFF2-40B4-BE49-F238E27FC236}">
                <a16:creationId xmlns:a16="http://schemas.microsoft.com/office/drawing/2014/main" id="{CCA33CF6-A45A-44E5-8CAA-80A5379ACB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52095" y="416516"/>
            <a:ext cx="487362" cy="487362"/>
          </a:xfrm>
          <a:prstGeom prst="rect">
            <a:avLst/>
          </a:prstGeom>
        </p:spPr>
      </p:pic>
      <p:pic>
        <p:nvPicPr>
          <p:cNvPr id="4" name="key why~">
            <a:hlinkClick r:id="" action="ppaction://media"/>
            <a:extLst>
              <a:ext uri="{FF2B5EF4-FFF2-40B4-BE49-F238E27FC236}">
                <a16:creationId xmlns:a16="http://schemas.microsoft.com/office/drawing/2014/main" id="{BC1B966B-7509-48FA-AD91-9A972CFD773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08969" y="2644340"/>
            <a:ext cx="487362" cy="487363"/>
          </a:xfrm>
          <a:prstGeom prst="rect">
            <a:avLst/>
          </a:prstGeom>
        </p:spPr>
      </p:pic>
      <p:pic>
        <p:nvPicPr>
          <p:cNvPr id="5" name="key i want~">
            <a:hlinkClick r:id="" action="ppaction://media"/>
            <a:extLst>
              <a:ext uri="{FF2B5EF4-FFF2-40B4-BE49-F238E27FC236}">
                <a16:creationId xmlns:a16="http://schemas.microsoft.com/office/drawing/2014/main" id="{BA8B9DDF-A45D-4451-BCB8-C5817097FAC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65288" y="5257347"/>
            <a:ext cx="487362" cy="48736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5550D57-9B52-4DF2-95C9-FE88A88129F4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465" y="6412548"/>
            <a:ext cx="798195" cy="265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625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4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1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632661" y="760048"/>
            <a:ext cx="9224775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en-US" altLang="ja-JP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you want to go to </a:t>
            </a:r>
          </a:p>
          <a:p>
            <a:pPr lvl="0">
              <a:defRPr/>
            </a:pPr>
            <a:r>
              <a:rPr lang="ja-JP" altLang="en-US" sz="4800" b="1" u="sng" dirty="0">
                <a:solidFill>
                  <a:prstClr val="black"/>
                </a:solidFill>
                <a:uFill>
                  <a:solidFill>
                    <a:srgbClr val="FFC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　　　　　　　</a:t>
            </a:r>
            <a:r>
              <a:rPr lang="en-US" altLang="ja-JP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677879" y="2494179"/>
            <a:ext cx="9134340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　</a:t>
            </a:r>
          </a:p>
          <a:p>
            <a:pPr lvl="0"/>
            <a:r>
              <a:rPr lang="en-US" altLang="ja-JP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go there </a:t>
            </a:r>
          </a:p>
          <a:p>
            <a:pPr lvl="0"/>
            <a:r>
              <a:rPr lang="ja-JP" altLang="en-US" sz="4800" b="1" u="sng" dirty="0">
                <a:solidFill>
                  <a:prstClr val="black"/>
                </a:solidFill>
                <a:uFill>
                  <a:solidFill>
                    <a:srgbClr val="FFC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　　　　　　　</a:t>
            </a:r>
            <a:r>
              <a:rPr lang="en-US" altLang="ja-JP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20461F4D-73D7-423B-B73D-7482C9671D30}"/>
              </a:ext>
            </a:extLst>
          </p:cNvPr>
          <p:cNvSpPr/>
          <p:nvPr/>
        </p:nvSpPr>
        <p:spPr>
          <a:xfrm>
            <a:off x="956808" y="672635"/>
            <a:ext cx="9835405" cy="1620947"/>
          </a:xfrm>
          <a:prstGeom prst="wedgeRoundRectCallout">
            <a:avLst>
              <a:gd name="adj1" fmla="val -57406"/>
              <a:gd name="adj2" fmla="val 47382"/>
              <a:gd name="adj3" fmla="val 16667"/>
            </a:avLst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5E5FBF21-9C5E-4BCA-9FAD-9ECEE86C4A2A}"/>
              </a:ext>
            </a:extLst>
          </p:cNvPr>
          <p:cNvSpPr/>
          <p:nvPr/>
        </p:nvSpPr>
        <p:spPr>
          <a:xfrm>
            <a:off x="1262121" y="2565989"/>
            <a:ext cx="9835405" cy="1661993"/>
          </a:xfrm>
          <a:prstGeom prst="wedgeRoundRectCallout">
            <a:avLst>
              <a:gd name="adj1" fmla="val 56853"/>
              <a:gd name="adj2" fmla="val 918"/>
              <a:gd name="adj3" fmla="val 16667"/>
            </a:avLst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231DBC-7AD6-441D-9B29-C1E98AF4BFCC}"/>
              </a:ext>
            </a:extLst>
          </p:cNvPr>
          <p:cNvSpPr txBox="1"/>
          <p:nvPr/>
        </p:nvSpPr>
        <p:spPr>
          <a:xfrm>
            <a:off x="572753" y="4484785"/>
            <a:ext cx="11344589" cy="167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AutoNum type="arabicPeriod"/>
            </a:pPr>
            <a:r>
              <a:rPr kumimoji="1"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( the Great Wall )  ( to walk on the ancient stones )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AutoNum type="arabicPeriod"/>
            </a:pP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( Angkor Wat )  ( to see the old temples )</a:t>
            </a:r>
            <a:endParaRPr kumimoji="1" lang="ja-JP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air work1">
            <a:hlinkClick r:id="" action="ppaction://media"/>
            <a:extLst>
              <a:ext uri="{FF2B5EF4-FFF2-40B4-BE49-F238E27FC236}">
                <a16:creationId xmlns:a16="http://schemas.microsoft.com/office/drawing/2014/main" id="{ADB71794-45AA-4E94-820D-181849C7AC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07419" y="4835760"/>
            <a:ext cx="487362" cy="487363"/>
          </a:xfrm>
          <a:prstGeom prst="rect">
            <a:avLst/>
          </a:prstGeom>
        </p:spPr>
      </p:pic>
      <p:pic>
        <p:nvPicPr>
          <p:cNvPr id="4" name="pair work2">
            <a:hlinkClick r:id="" action="ppaction://media"/>
            <a:extLst>
              <a:ext uri="{FF2B5EF4-FFF2-40B4-BE49-F238E27FC236}">
                <a16:creationId xmlns:a16="http://schemas.microsoft.com/office/drawing/2014/main" id="{C5C0F8F1-CB61-402E-B608-B8CE6367722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55789" y="5610590"/>
            <a:ext cx="487363" cy="48736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8EF05F2-5FE2-4659-AC34-EE7579B0045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465" y="6412548"/>
            <a:ext cx="798195" cy="265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12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2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1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BCA550-C0FB-4A5F-A76C-9121C7DB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64" y="2033151"/>
            <a:ext cx="11038951" cy="374465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5300" b="1" dirty="0">
                <a:latin typeface="Arial" panose="020B0604020202020204" pitchFamily="34" charset="0"/>
                <a:cs typeface="Arial" panose="020B0604020202020204" pitchFamily="34" charset="0"/>
              </a:rPr>
              <a:t>1. The Great Wall was built </a:t>
            </a:r>
            <a:r>
              <a:rPr kumimoji="1" lang="en-US" altLang="ja-JP" sz="53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protect </a:t>
            </a:r>
            <a:r>
              <a:rPr kumimoji="1" lang="en-US" altLang="ja-JP" sz="5300" b="1" dirty="0">
                <a:latin typeface="Arial" panose="020B0604020202020204" pitchFamily="34" charset="0"/>
                <a:cs typeface="Arial" panose="020B0604020202020204" pitchFamily="34" charset="0"/>
              </a:rPr>
              <a:t>the country against enemies.</a:t>
            </a:r>
            <a:br>
              <a:rPr kumimoji="1" lang="en-US" altLang="ja-JP" sz="5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ja-JP" alt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（万里の長城は、敵から国を守るために作られました。）</a:t>
            </a:r>
            <a:br>
              <a:rPr kumimoji="1" lang="en-US" altLang="ja-JP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コンテンツ プレースホルダー 4" descr="テキスト&#10;&#10;自動的に生成された説明">
            <a:extLst>
              <a:ext uri="{FF2B5EF4-FFF2-40B4-BE49-F238E27FC236}">
                <a16:creationId xmlns:a16="http://schemas.microsoft.com/office/drawing/2014/main" id="{209AFFBB-3557-4AB5-AFD0-7CD6D59A7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9" y="251612"/>
            <a:ext cx="4557501" cy="974287"/>
          </a:xfrm>
        </p:spPr>
      </p:pic>
      <p:pic>
        <p:nvPicPr>
          <p:cNvPr id="3" name="useful expressions vista">
            <a:hlinkClick r:id="" action="ppaction://media"/>
            <a:extLst>
              <a:ext uri="{FF2B5EF4-FFF2-40B4-BE49-F238E27FC236}">
                <a16:creationId xmlns:a16="http://schemas.microsoft.com/office/drawing/2014/main" id="{B9785E47-4264-4E49-B5BD-31BEE74E7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42503" y="495073"/>
            <a:ext cx="487362" cy="487363"/>
          </a:xfrm>
          <a:prstGeom prst="rect">
            <a:avLst/>
          </a:prstGeom>
        </p:spPr>
      </p:pic>
      <p:pic>
        <p:nvPicPr>
          <p:cNvPr id="4" name="useful expressions vista1">
            <a:hlinkClick r:id="" action="ppaction://media"/>
            <a:extLst>
              <a:ext uri="{FF2B5EF4-FFF2-40B4-BE49-F238E27FC236}">
                <a16:creationId xmlns:a16="http://schemas.microsoft.com/office/drawing/2014/main" id="{4315FBA5-ECB2-44D5-83F2-7EB438A4C9A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87797" y="3544669"/>
            <a:ext cx="487362" cy="48736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53F635F-A17B-44B0-B953-712621CEA04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465" y="6412548"/>
            <a:ext cx="798195" cy="265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2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2F4C39-5981-47E8-9ECA-DF0906E2B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73" y="1302328"/>
            <a:ext cx="10515600" cy="50061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１）世界遺産は？</a:t>
            </a:r>
            <a:br>
              <a:rPr kumimoji="1" lang="en-US" altLang="ja-JP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２）国名は？</a:t>
            </a:r>
            <a:br>
              <a:rPr kumimoji="1" lang="en-US" altLang="ja-JP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３）作られた時期は？</a:t>
            </a:r>
            <a:br>
              <a:rPr kumimoji="1" lang="en-US" altLang="ja-JP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４）追加の情報</a:t>
            </a:r>
          </a:p>
        </p:txBody>
      </p:sp>
      <p:pic>
        <p:nvPicPr>
          <p:cNvPr id="5" name="コンテンツ プレースホルダー 4" descr="アイコン&#10;&#10;自動的に生成された説明">
            <a:extLst>
              <a:ext uri="{FF2B5EF4-FFF2-40B4-BE49-F238E27FC236}">
                <a16:creationId xmlns:a16="http://schemas.microsoft.com/office/drawing/2014/main" id="{21B4090E-20F9-4F86-9586-3F21DFEC8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54414"/>
            <a:ext cx="3528760" cy="960660"/>
          </a:xfr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57F01A9-193B-401B-AEF1-87807BEBE73A}"/>
              </a:ext>
            </a:extLst>
          </p:cNvPr>
          <p:cNvCxnSpPr/>
          <p:nvPr/>
        </p:nvCxnSpPr>
        <p:spPr>
          <a:xfrm>
            <a:off x="6427694" y="2734235"/>
            <a:ext cx="53160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B9969F09-5ED9-4E0A-ACAE-722ADCBC1659}"/>
              </a:ext>
            </a:extLst>
          </p:cNvPr>
          <p:cNvCxnSpPr>
            <a:cxnSpLocks/>
          </p:cNvCxnSpPr>
          <p:nvPr/>
        </p:nvCxnSpPr>
        <p:spPr>
          <a:xfrm>
            <a:off x="7082118" y="3729317"/>
            <a:ext cx="466164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C0F26B7-C3D1-43BB-A593-A58F73FE780E}"/>
              </a:ext>
            </a:extLst>
          </p:cNvPr>
          <p:cNvCxnSpPr/>
          <p:nvPr/>
        </p:nvCxnSpPr>
        <p:spPr>
          <a:xfrm>
            <a:off x="6427694" y="5710517"/>
            <a:ext cx="53160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D330522-8200-4DF2-9F49-AFEC463005A3}"/>
              </a:ext>
            </a:extLst>
          </p:cNvPr>
          <p:cNvCxnSpPr>
            <a:cxnSpLocks/>
          </p:cNvCxnSpPr>
          <p:nvPr/>
        </p:nvCxnSpPr>
        <p:spPr>
          <a:xfrm>
            <a:off x="6427694" y="4733365"/>
            <a:ext cx="53160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372A4FC-539E-4B1E-B9A7-3433B86E5099}"/>
              </a:ext>
            </a:extLst>
          </p:cNvPr>
          <p:cNvSpPr txBox="1"/>
          <p:nvPr/>
        </p:nvSpPr>
        <p:spPr>
          <a:xfrm>
            <a:off x="6364941" y="3275293"/>
            <a:ext cx="1075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in</a:t>
            </a:r>
            <a:endParaRPr kumimoji="1" lang="ja-JP" altLang="en-US" dirty="0"/>
          </a:p>
        </p:txBody>
      </p:sp>
      <p:pic>
        <p:nvPicPr>
          <p:cNvPr id="13" name="my opinion">
            <a:hlinkClick r:id="" action="ppaction://media"/>
            <a:extLst>
              <a:ext uri="{FF2B5EF4-FFF2-40B4-BE49-F238E27FC236}">
                <a16:creationId xmlns:a16="http://schemas.microsoft.com/office/drawing/2014/main" id="{11DD36F0-2E34-4CAE-8CF7-D704566479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90907" y="491062"/>
            <a:ext cx="487363" cy="48736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CC25FFF-EC3B-4420-8750-6F53678E46C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465" y="6412548"/>
            <a:ext cx="798195" cy="265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193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47F1E6-DB91-4612-973D-A4B0F982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1589809"/>
            <a:ext cx="11679382" cy="53928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① </a:t>
            </a:r>
            <a:r>
              <a:rPr kumimoji="1" lang="en-US" altLang="ja-JP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</a:t>
            </a:r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 UNESCO, Mont-Saint-Michel was built between the 11th and 16th centuries.</a:t>
            </a:r>
            <a:b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ja-JP" altLang="en-US" sz="2800" b="1" dirty="0">
                <a:latin typeface="+mj-ea"/>
                <a:cs typeface="Arial" panose="020B0604020202020204" pitchFamily="34" charset="0"/>
              </a:rPr>
              <a:t>（ユネスコ</a:t>
            </a:r>
            <a:r>
              <a:rPr kumimoji="1" lang="ja-JP" altLang="en-US" sz="2800" b="1" dirty="0">
                <a:solidFill>
                  <a:srgbClr val="0070C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  <a:cs typeface="Arial" panose="020B0604020202020204" pitchFamily="34" charset="0"/>
              </a:rPr>
              <a:t>によると</a:t>
            </a:r>
            <a:r>
              <a:rPr kumimoji="1" lang="ja-JP" altLang="en-US" sz="2800" b="1" dirty="0">
                <a:latin typeface="+mj-ea"/>
                <a:cs typeface="Arial" panose="020B0604020202020204" pitchFamily="34" charset="0"/>
              </a:rPr>
              <a:t>，モン・サン・ミシェルは</a:t>
            </a:r>
            <a:r>
              <a:rPr kumimoji="1" lang="en-US" altLang="ja-JP" sz="2800" b="1" dirty="0">
                <a:latin typeface="+mj-ea"/>
                <a:cs typeface="Arial" panose="020B0604020202020204" pitchFamily="34" charset="0"/>
              </a:rPr>
              <a:t>11</a:t>
            </a:r>
            <a:r>
              <a:rPr kumimoji="1" lang="ja-JP" altLang="en-US" sz="2800" b="1" dirty="0">
                <a:latin typeface="+mj-ea"/>
                <a:cs typeface="Arial" panose="020B0604020202020204" pitchFamily="34" charset="0"/>
              </a:rPr>
              <a:t>世紀から</a:t>
            </a:r>
            <a:r>
              <a:rPr kumimoji="1" lang="en-US" altLang="ja-JP" sz="2800" b="1" dirty="0">
                <a:latin typeface="+mj-ea"/>
                <a:cs typeface="Arial" panose="020B0604020202020204" pitchFamily="34" charset="0"/>
              </a:rPr>
              <a:t>16</a:t>
            </a:r>
            <a:r>
              <a:rPr kumimoji="1" lang="ja-JP" altLang="en-US" sz="2800" b="1" dirty="0">
                <a:latin typeface="+mj-ea"/>
                <a:cs typeface="Arial" panose="020B0604020202020204" pitchFamily="34" charset="0"/>
              </a:rPr>
              <a:t>世紀の間に建てられた。）</a:t>
            </a:r>
            <a:br>
              <a:rPr kumimoji="1" lang="en-US" altLang="ja-JP" sz="2800" b="1" dirty="0">
                <a:latin typeface="+mj-ea"/>
                <a:cs typeface="Arial" panose="020B0604020202020204" pitchFamily="34" charset="0"/>
              </a:rPr>
            </a:br>
            <a:endParaRPr kumimoji="1" lang="ja-JP" altLang="en-US" sz="4000" b="1" dirty="0">
              <a:latin typeface="+mj-ea"/>
              <a:cs typeface="Arial" panose="020B0604020202020204" pitchFamily="34" charset="0"/>
            </a:endParaRPr>
          </a:p>
        </p:txBody>
      </p:sp>
      <p:pic>
        <p:nvPicPr>
          <p:cNvPr id="5" name="コンテンツ プレースホルダー 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D52AC308-6C36-40E6-AED2-A56F2D227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7" y="281081"/>
            <a:ext cx="5568403" cy="903483"/>
          </a:xfrm>
        </p:spPr>
      </p:pic>
      <p:pic>
        <p:nvPicPr>
          <p:cNvPr id="6" name="functional expressions">
            <a:hlinkClick r:id="" action="ppaction://media"/>
            <a:extLst>
              <a:ext uri="{FF2B5EF4-FFF2-40B4-BE49-F238E27FC236}">
                <a16:creationId xmlns:a16="http://schemas.microsoft.com/office/drawing/2014/main" id="{431CA119-8B15-41BE-830B-617A8B7CCF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72200" y="489141"/>
            <a:ext cx="487363" cy="487362"/>
          </a:xfrm>
          <a:prstGeom prst="rect">
            <a:avLst/>
          </a:prstGeom>
        </p:spPr>
      </p:pic>
      <p:pic>
        <p:nvPicPr>
          <p:cNvPr id="7" name="functional 1">
            <a:hlinkClick r:id="" action="ppaction://media"/>
            <a:extLst>
              <a:ext uri="{FF2B5EF4-FFF2-40B4-BE49-F238E27FC236}">
                <a16:creationId xmlns:a16="http://schemas.microsoft.com/office/drawing/2014/main" id="{43753FFD-4189-437E-8FC6-0B85316217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04638" y="3691037"/>
            <a:ext cx="487362" cy="48736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2401C2A-1C3C-4DA6-A3C5-6D61F5E8546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465" y="6412548"/>
            <a:ext cx="798195" cy="265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49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7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6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9A6E5F-1CA7-4C6D-A420-C26482E42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1" y="1285353"/>
            <a:ext cx="11477297" cy="1797379"/>
          </a:xfrm>
        </p:spPr>
        <p:txBody>
          <a:bodyPr>
            <a:normAutofit/>
          </a:bodyPr>
          <a:lstStyle/>
          <a:p>
            <a:r>
              <a:rPr kumimoji="1"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Wonderful World Heritage:</a:t>
            </a:r>
            <a:br>
              <a:rPr kumimoji="1"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5400" b="1" dirty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Mont-Saint-Michel</a:t>
            </a:r>
            <a:endParaRPr kumimoji="1" lang="ja-JP" altLang="en-US" sz="5400" b="1" dirty="0">
              <a:solidFill>
                <a:srgbClr val="CC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7BDE15F7-572D-4429-92F9-F22A0D914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0" y="147085"/>
            <a:ext cx="2713335" cy="880821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E45818-1338-477F-ACAA-F138BFE30FE4}"/>
              </a:ext>
            </a:extLst>
          </p:cNvPr>
          <p:cNvSpPr txBox="1"/>
          <p:nvPr/>
        </p:nvSpPr>
        <p:spPr>
          <a:xfrm>
            <a:off x="357351" y="3321269"/>
            <a:ext cx="11561380" cy="2507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ja-JP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ja-JP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ja-JP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ja-JP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ja-JP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ja-JP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important sites in         France        .</a:t>
            </a:r>
          </a:p>
          <a:p>
            <a:pPr>
              <a:lnSpc>
                <a:spcPct val="150000"/>
              </a:lnSpc>
            </a:pPr>
            <a:r>
              <a:rPr kumimoji="1"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According to</a:t>
            </a:r>
            <a:r>
              <a:rPr kumimoji="1"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 UNESCO, it was built       between the 11th and 16th centuries         .</a:t>
            </a:r>
            <a:endParaRPr kumimoji="1" lang="ja-JP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44229C-40EF-4CF6-9CA1-70A71B61BA65}"/>
              </a:ext>
            </a:extLst>
          </p:cNvPr>
          <p:cNvCxnSpPr>
            <a:cxnSpLocks/>
          </p:cNvCxnSpPr>
          <p:nvPr/>
        </p:nvCxnSpPr>
        <p:spPr>
          <a:xfrm>
            <a:off x="8187558" y="4115646"/>
            <a:ext cx="33738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605DBC9-F9BB-4444-A2F3-06243B2703AF}"/>
              </a:ext>
            </a:extLst>
          </p:cNvPr>
          <p:cNvCxnSpPr>
            <a:cxnSpLocks/>
          </p:cNvCxnSpPr>
          <p:nvPr/>
        </p:nvCxnSpPr>
        <p:spPr>
          <a:xfrm>
            <a:off x="7851227" y="4971392"/>
            <a:ext cx="386780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9A08F364-1E2D-4E8D-96BB-96CDB499875C}"/>
              </a:ext>
            </a:extLst>
          </p:cNvPr>
          <p:cNvCxnSpPr>
            <a:cxnSpLocks/>
          </p:cNvCxnSpPr>
          <p:nvPr/>
        </p:nvCxnSpPr>
        <p:spPr>
          <a:xfrm>
            <a:off x="357351" y="5749159"/>
            <a:ext cx="59173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2AA7672-102C-441B-B98D-BCD7EF36E9C9}"/>
              </a:ext>
            </a:extLst>
          </p:cNvPr>
          <p:cNvCxnSpPr>
            <a:cxnSpLocks/>
          </p:cNvCxnSpPr>
          <p:nvPr/>
        </p:nvCxnSpPr>
        <p:spPr>
          <a:xfrm>
            <a:off x="357351" y="2874579"/>
            <a:ext cx="6032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writing">
            <a:hlinkClick r:id="" action="ppaction://media"/>
            <a:extLst>
              <a:ext uri="{FF2B5EF4-FFF2-40B4-BE49-F238E27FC236}">
                <a16:creationId xmlns:a16="http://schemas.microsoft.com/office/drawing/2014/main" id="{DA03F49D-C33B-4274-8B7C-0DDF976748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16013" y="252313"/>
            <a:ext cx="487362" cy="487363"/>
          </a:xfrm>
          <a:prstGeom prst="rect">
            <a:avLst/>
          </a:prstGeom>
        </p:spPr>
      </p:pic>
      <p:pic>
        <p:nvPicPr>
          <p:cNvPr id="21" name="writing本文">
            <a:hlinkClick r:id="" action="ppaction://media"/>
            <a:extLst>
              <a:ext uri="{FF2B5EF4-FFF2-40B4-BE49-F238E27FC236}">
                <a16:creationId xmlns:a16="http://schemas.microsoft.com/office/drawing/2014/main" id="{3ADBF6CC-E687-4FE1-88FA-72FBB43FB7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30787" y="1940360"/>
            <a:ext cx="487362" cy="48736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D723F53-A040-45EE-AB85-87E6302E7E7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465" y="6412548"/>
            <a:ext cx="798195" cy="265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078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3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076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379</Words>
  <Application>Microsoft Office PowerPoint</Application>
  <PresentationFormat>ワイド画面</PresentationFormat>
  <Paragraphs>34</Paragraphs>
  <Slides>10</Slides>
  <Notes>0</Notes>
  <HiddenSlides>0</HiddenSlides>
  <MMClips>18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9" baseType="lpstr">
      <vt:lpstr>BIZ UDP明朝 Medium</vt:lpstr>
      <vt:lpstr>HGｺﾞｼｯｸE</vt:lpstr>
      <vt:lpstr>ＭＳ ゴシック</vt:lpstr>
      <vt:lpstr>游ゴシック</vt:lpstr>
      <vt:lpstr>游ゴシック Light</vt:lpstr>
      <vt:lpstr>游ゴシック Light 見出し</vt:lpstr>
      <vt:lpstr>Arial</vt:lpstr>
      <vt:lpstr>Century</vt:lpstr>
      <vt:lpstr>Office テーマ</vt:lpstr>
      <vt:lpstr>『令和4年度版 VISTA 論理・表現Ⅰ』指導書同梱 　授業用パワーポイント(音声付き)　サンプル</vt:lpstr>
      <vt:lpstr>PowerPoint プレゼンテーション</vt:lpstr>
      <vt:lpstr>c. Mont-Saint-Michel</vt:lpstr>
      <vt:lpstr>PowerPoint プレゼンテーション</vt:lpstr>
      <vt:lpstr>PowerPoint プレゼンテーション</vt:lpstr>
      <vt:lpstr>1. The Great Wall was built to protect the country against enemies. （万里の長城は、敵から国を守るために作られました。） </vt:lpstr>
      <vt:lpstr>１）世界遺産は？ ２）国名は？ ３）作られた時期は？ ４）追加の情報</vt:lpstr>
      <vt:lpstr>① According to UNESCO, Mont-Saint-Michel was built between the 11th and 16th centuries. （ユネスコによると，モン・サン・ミシェルは11世紀から16世紀の間に建てられた。） </vt:lpstr>
      <vt:lpstr>Wonderful World Heritage: Mont-Saint-Michel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『令和4年度版 VISTA 論理・表現Ⅰ』指導書同梱 　授業用パワーポイント(音声付き)　サンプル</dc:title>
  <dcterms:created xsi:type="dcterms:W3CDTF">2021-04-30T08:18:04Z</dcterms:created>
  <dcterms:modified xsi:type="dcterms:W3CDTF">2021-05-18T01:45:49Z</dcterms:modified>
</cp:coreProperties>
</file>